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056" y="-190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95285" indent="0" algn="ctr">
              <a:buNone/>
              <a:defRPr>
                <a:solidFill>
                  <a:schemeClr val="tx1">
                    <a:tint val="75000"/>
                  </a:schemeClr>
                </a:solidFill>
              </a:defRPr>
            </a:lvl2pPr>
            <a:lvl3pPr marL="990570" indent="0" algn="ctr">
              <a:buNone/>
              <a:defRPr>
                <a:solidFill>
                  <a:schemeClr val="tx1">
                    <a:tint val="75000"/>
                  </a:schemeClr>
                </a:solidFill>
              </a:defRPr>
            </a:lvl3pPr>
            <a:lvl4pPr marL="1485854" indent="0" algn="ctr">
              <a:buNone/>
              <a:defRPr>
                <a:solidFill>
                  <a:schemeClr val="tx1">
                    <a:tint val="75000"/>
                  </a:schemeClr>
                </a:solidFill>
              </a:defRPr>
            </a:lvl4pPr>
            <a:lvl5pPr marL="1981139" indent="0" algn="ctr">
              <a:buNone/>
              <a:defRPr>
                <a:solidFill>
                  <a:schemeClr val="tx1">
                    <a:tint val="75000"/>
                  </a:schemeClr>
                </a:solidFill>
              </a:defRPr>
            </a:lvl5pPr>
            <a:lvl6pPr marL="2476424" indent="0" algn="ctr">
              <a:buNone/>
              <a:defRPr>
                <a:solidFill>
                  <a:schemeClr val="tx1">
                    <a:tint val="75000"/>
                  </a:schemeClr>
                </a:solidFill>
              </a:defRPr>
            </a:lvl6pPr>
            <a:lvl7pPr marL="2971709" indent="0" algn="ctr">
              <a:buNone/>
              <a:defRPr>
                <a:solidFill>
                  <a:schemeClr val="tx1">
                    <a:tint val="75000"/>
                  </a:schemeClr>
                </a:solidFill>
              </a:defRPr>
            </a:lvl7pPr>
            <a:lvl8pPr marL="3466993" indent="0" algn="ctr">
              <a:buNone/>
              <a:defRPr>
                <a:solidFill>
                  <a:schemeClr val="tx1">
                    <a:tint val="75000"/>
                  </a:schemeClr>
                </a:solidFill>
              </a:defRPr>
            </a:lvl8pPr>
            <a:lvl9pPr marL="3962278"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97457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4925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1"/>
            <a:ext cx="1543050" cy="8452202"/>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96701"/>
            <a:ext cx="4514850" cy="8452202"/>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757184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56807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33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167">
                <a:solidFill>
                  <a:schemeClr val="tx1">
                    <a:tint val="75000"/>
                  </a:schemeClr>
                </a:solidFill>
              </a:defRPr>
            </a:lvl1pPr>
            <a:lvl2pPr marL="495285" indent="0">
              <a:buNone/>
              <a:defRPr sz="1950">
                <a:solidFill>
                  <a:schemeClr val="tx1">
                    <a:tint val="75000"/>
                  </a:schemeClr>
                </a:solidFill>
              </a:defRPr>
            </a:lvl2pPr>
            <a:lvl3pPr marL="990570" indent="0">
              <a:buNone/>
              <a:defRPr sz="1733">
                <a:solidFill>
                  <a:schemeClr val="tx1">
                    <a:tint val="75000"/>
                  </a:schemeClr>
                </a:solidFill>
              </a:defRPr>
            </a:lvl3pPr>
            <a:lvl4pPr marL="1485854" indent="0">
              <a:buNone/>
              <a:defRPr sz="1517">
                <a:solidFill>
                  <a:schemeClr val="tx1">
                    <a:tint val="75000"/>
                  </a:schemeClr>
                </a:solidFill>
              </a:defRPr>
            </a:lvl4pPr>
            <a:lvl5pPr marL="1981139" indent="0">
              <a:buNone/>
              <a:defRPr sz="1517">
                <a:solidFill>
                  <a:schemeClr val="tx1">
                    <a:tint val="75000"/>
                  </a:schemeClr>
                </a:solidFill>
              </a:defRPr>
            </a:lvl5pPr>
            <a:lvl6pPr marL="2476424" indent="0">
              <a:buNone/>
              <a:defRPr sz="1517">
                <a:solidFill>
                  <a:schemeClr val="tx1">
                    <a:tint val="75000"/>
                  </a:schemeClr>
                </a:solidFill>
              </a:defRPr>
            </a:lvl6pPr>
            <a:lvl7pPr marL="2971709" indent="0">
              <a:buNone/>
              <a:defRPr sz="1517">
                <a:solidFill>
                  <a:schemeClr val="tx1">
                    <a:tint val="75000"/>
                  </a:schemeClr>
                </a:solidFill>
              </a:defRPr>
            </a:lvl7pPr>
            <a:lvl8pPr marL="3466993" indent="0">
              <a:buNone/>
              <a:defRPr sz="1517">
                <a:solidFill>
                  <a:schemeClr val="tx1">
                    <a:tint val="75000"/>
                  </a:schemeClr>
                </a:solidFill>
              </a:defRPr>
            </a:lvl8pPr>
            <a:lvl9pPr marL="3962278" indent="0">
              <a:buNone/>
              <a:defRPr sz="1517">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36432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311402"/>
            <a:ext cx="3028950" cy="6537502"/>
          </a:xfrm>
        </p:spPr>
        <p:txBody>
          <a:bodyPr/>
          <a:lstStyle>
            <a:lvl1pPr>
              <a:defRPr sz="3033"/>
            </a:lvl1pPr>
            <a:lvl2pPr>
              <a:defRPr sz="2600"/>
            </a:lvl2pPr>
            <a:lvl3pPr>
              <a:defRPr sz="2167"/>
            </a:lvl3pPr>
            <a:lvl4pPr>
              <a:defRPr sz="1950"/>
            </a:lvl4pPr>
            <a:lvl5pPr>
              <a:defRPr sz="1950"/>
            </a:lvl5pPr>
            <a:lvl6pPr>
              <a:defRPr sz="1950"/>
            </a:lvl6pPr>
            <a:lvl7pPr>
              <a:defRPr sz="1950"/>
            </a:lvl7pPr>
            <a:lvl8pPr>
              <a:defRPr sz="1950"/>
            </a:lvl8pPr>
            <a:lvl9pPr>
              <a:defRPr sz="195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74858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600" b="1"/>
            </a:lvl1pPr>
            <a:lvl2pPr marL="495285" indent="0">
              <a:buNone/>
              <a:defRPr sz="2167" b="1"/>
            </a:lvl2pPr>
            <a:lvl3pPr marL="990570" indent="0">
              <a:buNone/>
              <a:defRPr sz="1950" b="1"/>
            </a:lvl3pPr>
            <a:lvl4pPr marL="1485854" indent="0">
              <a:buNone/>
              <a:defRPr sz="1733" b="1"/>
            </a:lvl4pPr>
            <a:lvl5pPr marL="1981139" indent="0">
              <a:buNone/>
              <a:defRPr sz="1733" b="1"/>
            </a:lvl5pPr>
            <a:lvl6pPr marL="2476424" indent="0">
              <a:buNone/>
              <a:defRPr sz="1733" b="1"/>
            </a:lvl6pPr>
            <a:lvl7pPr marL="2971709" indent="0">
              <a:buNone/>
              <a:defRPr sz="1733" b="1"/>
            </a:lvl7pPr>
            <a:lvl8pPr marL="3466993" indent="0">
              <a:buNone/>
              <a:defRPr sz="1733" b="1"/>
            </a:lvl8pPr>
            <a:lvl9pPr marL="3962278" indent="0">
              <a:buNone/>
              <a:defRPr sz="17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600"/>
            </a:lvl1pPr>
            <a:lvl2pPr>
              <a:defRPr sz="2167"/>
            </a:lvl2pPr>
            <a:lvl3pPr>
              <a:defRPr sz="1950"/>
            </a:lvl3pPr>
            <a:lvl4pPr>
              <a:defRPr sz="1733"/>
            </a:lvl4pPr>
            <a:lvl5pPr>
              <a:defRPr sz="1733"/>
            </a:lvl5pPr>
            <a:lvl6pPr>
              <a:defRPr sz="1733"/>
            </a:lvl6pPr>
            <a:lvl7pPr>
              <a:defRPr sz="1733"/>
            </a:lvl7pPr>
            <a:lvl8pPr>
              <a:defRPr sz="1733"/>
            </a:lvl8pPr>
            <a:lvl9pPr>
              <a:defRPr sz="1733"/>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138107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24942849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91004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167"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467"/>
            </a:lvl1pPr>
            <a:lvl2pPr>
              <a:defRPr sz="3033"/>
            </a:lvl2pPr>
            <a:lvl3pPr>
              <a:defRPr sz="2600"/>
            </a:lvl3pPr>
            <a:lvl4pPr>
              <a:defRPr sz="2167"/>
            </a:lvl4pPr>
            <a:lvl5pPr>
              <a:defRPr sz="2167"/>
            </a:lvl5pPr>
            <a:lvl6pPr>
              <a:defRPr sz="2167"/>
            </a:lvl6pPr>
            <a:lvl7pPr>
              <a:defRPr sz="2167"/>
            </a:lvl7pPr>
            <a:lvl8pPr>
              <a:defRPr sz="2167"/>
            </a:lvl8pPr>
            <a:lvl9pPr>
              <a:defRPr sz="216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327094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167"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467"/>
            </a:lvl1pPr>
            <a:lvl2pPr marL="495285" indent="0">
              <a:buNone/>
              <a:defRPr sz="3033"/>
            </a:lvl2pPr>
            <a:lvl3pPr marL="990570" indent="0">
              <a:buNone/>
              <a:defRPr sz="2600"/>
            </a:lvl3pPr>
            <a:lvl4pPr marL="1485854" indent="0">
              <a:buNone/>
              <a:defRPr sz="2167"/>
            </a:lvl4pPr>
            <a:lvl5pPr marL="1981139" indent="0">
              <a:buNone/>
              <a:defRPr sz="2167"/>
            </a:lvl5pPr>
            <a:lvl6pPr marL="2476424" indent="0">
              <a:buNone/>
              <a:defRPr sz="2167"/>
            </a:lvl6pPr>
            <a:lvl7pPr marL="2971709" indent="0">
              <a:buNone/>
              <a:defRPr sz="2167"/>
            </a:lvl7pPr>
            <a:lvl8pPr marL="3466993" indent="0">
              <a:buNone/>
              <a:defRPr sz="2167"/>
            </a:lvl8pPr>
            <a:lvl9pPr marL="3962278" indent="0">
              <a:buNone/>
              <a:defRPr sz="2167"/>
            </a:lvl9pPr>
          </a:lstStyle>
          <a:p>
            <a:r>
              <a:rPr kumimoji="1" lang="ja-JP" altLang="en-US"/>
              <a:t>アイコンをクリックして図を追加</a:t>
            </a:r>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517"/>
            </a:lvl1pPr>
            <a:lvl2pPr marL="495285" indent="0">
              <a:buNone/>
              <a:defRPr sz="1300"/>
            </a:lvl2pPr>
            <a:lvl3pPr marL="990570" indent="0">
              <a:buNone/>
              <a:defRPr sz="1083"/>
            </a:lvl3pPr>
            <a:lvl4pPr marL="1485854" indent="0">
              <a:buNone/>
              <a:defRPr sz="975"/>
            </a:lvl4pPr>
            <a:lvl5pPr marL="1981139" indent="0">
              <a:buNone/>
              <a:defRPr sz="975"/>
            </a:lvl5pPr>
            <a:lvl6pPr marL="2476424" indent="0">
              <a:buNone/>
              <a:defRPr sz="975"/>
            </a:lvl6pPr>
            <a:lvl7pPr marL="2971709" indent="0">
              <a:buNone/>
              <a:defRPr sz="975"/>
            </a:lvl7pPr>
            <a:lvl8pPr marL="3466993" indent="0">
              <a:buNone/>
              <a:defRPr sz="975"/>
            </a:lvl8pPr>
            <a:lvl9pPr marL="3962278" indent="0">
              <a:buNone/>
              <a:defRPr sz="97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023C858-07EF-45D3-A973-86D7B3F145B1}" type="datetimeFigureOut">
              <a:rPr kumimoji="1" lang="ja-JP" altLang="en-US" smtClean="0"/>
              <a:t>2020/1/9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294046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300">
                <a:solidFill>
                  <a:schemeClr val="tx1">
                    <a:tint val="75000"/>
                  </a:schemeClr>
                </a:solidFill>
              </a:defRPr>
            </a:lvl1pPr>
          </a:lstStyle>
          <a:p>
            <a:fld id="{B023C858-07EF-45D3-A973-86D7B3F145B1}" type="datetimeFigureOut">
              <a:rPr kumimoji="1" lang="ja-JP" altLang="en-US" smtClean="0"/>
              <a:t>2020/1/9</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3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300">
                <a:solidFill>
                  <a:schemeClr val="tx1">
                    <a:tint val="75000"/>
                  </a:schemeClr>
                </a:solidFill>
              </a:defRPr>
            </a:lvl1pPr>
          </a:lstStyle>
          <a:p>
            <a:fld id="{1BA7EFFF-7FB4-4F7F-AB52-47A04AB05D01}" type="slidenum">
              <a:rPr kumimoji="1" lang="ja-JP" altLang="en-US" smtClean="0"/>
              <a:t>‹#›</a:t>
            </a:fld>
            <a:endParaRPr kumimoji="1" lang="ja-JP" altLang="en-US"/>
          </a:p>
        </p:txBody>
      </p:sp>
    </p:spTree>
    <p:extLst>
      <p:ext uri="{BB962C8B-B14F-4D97-AF65-F5344CB8AC3E}">
        <p14:creationId xmlns:p14="http://schemas.microsoft.com/office/powerpoint/2010/main" val="4021082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0570" rtl="0" eaLnBrk="1" latinLnBrk="0" hangingPunct="1">
        <a:spcBef>
          <a:spcPct val="0"/>
        </a:spcBef>
        <a:buNone/>
        <a:defRPr kumimoji="1" sz="4767" kern="1200">
          <a:solidFill>
            <a:schemeClr val="tx1"/>
          </a:solidFill>
          <a:latin typeface="+mj-lt"/>
          <a:ea typeface="+mj-ea"/>
          <a:cs typeface="+mj-cs"/>
        </a:defRPr>
      </a:lvl1pPr>
    </p:titleStyle>
    <p:bodyStyle>
      <a:lvl1pPr marL="371464" indent="-371464" algn="l" defTabSz="990570" rtl="0" eaLnBrk="1" latinLnBrk="0" hangingPunct="1">
        <a:spcBef>
          <a:spcPct val="20000"/>
        </a:spcBef>
        <a:buFont typeface="Arial" panose="020B0604020202020204" pitchFamily="34" charset="0"/>
        <a:buChar char="•"/>
        <a:defRPr kumimoji="1" sz="3467" kern="1200">
          <a:solidFill>
            <a:schemeClr val="tx1"/>
          </a:solidFill>
          <a:latin typeface="+mn-lt"/>
          <a:ea typeface="+mn-ea"/>
          <a:cs typeface="+mn-cs"/>
        </a:defRPr>
      </a:lvl1pPr>
      <a:lvl2pPr marL="804838" indent="-309553" algn="l" defTabSz="990570" rtl="0" eaLnBrk="1" latinLnBrk="0" hangingPunct="1">
        <a:spcBef>
          <a:spcPct val="20000"/>
        </a:spcBef>
        <a:buFont typeface="Arial" panose="020B0604020202020204" pitchFamily="34" charset="0"/>
        <a:buChar char="–"/>
        <a:defRPr kumimoji="1" sz="3033" kern="1200">
          <a:solidFill>
            <a:schemeClr val="tx1"/>
          </a:solidFill>
          <a:latin typeface="+mn-lt"/>
          <a:ea typeface="+mn-ea"/>
          <a:cs typeface="+mn-cs"/>
        </a:defRPr>
      </a:lvl2pPr>
      <a:lvl3pPr marL="1238212" indent="-247642" algn="l" defTabSz="990570" rtl="0" eaLnBrk="1" latinLnBrk="0" hangingPunct="1">
        <a:spcBef>
          <a:spcPct val="20000"/>
        </a:spcBef>
        <a:buFont typeface="Arial" panose="020B0604020202020204" pitchFamily="34" charset="0"/>
        <a:buChar char="•"/>
        <a:defRPr kumimoji="1" sz="2600" kern="1200">
          <a:solidFill>
            <a:schemeClr val="tx1"/>
          </a:solidFill>
          <a:latin typeface="+mn-lt"/>
          <a:ea typeface="+mn-ea"/>
          <a:cs typeface="+mn-cs"/>
        </a:defRPr>
      </a:lvl3pPr>
      <a:lvl4pPr marL="1733497"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4pPr>
      <a:lvl5pPr marL="222878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5pPr>
      <a:lvl6pPr marL="272406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6pPr>
      <a:lvl7pPr marL="3219351"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7pPr>
      <a:lvl8pPr marL="3714636"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8pPr>
      <a:lvl9pPr marL="4209920" indent="-247642" algn="l" defTabSz="990570" rtl="0" eaLnBrk="1" latinLnBrk="0" hangingPunct="1">
        <a:spcBef>
          <a:spcPct val="20000"/>
        </a:spcBef>
        <a:buFont typeface="Arial" panose="020B0604020202020204" pitchFamily="34" charset="0"/>
        <a:buChar char="•"/>
        <a:defRPr kumimoji="1" sz="2167" kern="1200">
          <a:solidFill>
            <a:schemeClr val="tx1"/>
          </a:solidFill>
          <a:latin typeface="+mn-lt"/>
          <a:ea typeface="+mn-ea"/>
          <a:cs typeface="+mn-cs"/>
        </a:defRPr>
      </a:lvl9pPr>
    </p:bodyStyle>
    <p:otherStyle>
      <a:defPPr>
        <a:defRPr lang="ja-JP"/>
      </a:defPPr>
      <a:lvl1pPr marL="0" algn="l" defTabSz="990570" rtl="0" eaLnBrk="1" latinLnBrk="0" hangingPunct="1">
        <a:defRPr kumimoji="1" sz="1950" kern="1200">
          <a:solidFill>
            <a:schemeClr val="tx1"/>
          </a:solidFill>
          <a:latin typeface="+mn-lt"/>
          <a:ea typeface="+mn-ea"/>
          <a:cs typeface="+mn-cs"/>
        </a:defRPr>
      </a:lvl1pPr>
      <a:lvl2pPr marL="495285" algn="l" defTabSz="990570" rtl="0" eaLnBrk="1" latinLnBrk="0" hangingPunct="1">
        <a:defRPr kumimoji="1" sz="1950" kern="1200">
          <a:solidFill>
            <a:schemeClr val="tx1"/>
          </a:solidFill>
          <a:latin typeface="+mn-lt"/>
          <a:ea typeface="+mn-ea"/>
          <a:cs typeface="+mn-cs"/>
        </a:defRPr>
      </a:lvl2pPr>
      <a:lvl3pPr marL="990570" algn="l" defTabSz="990570" rtl="0" eaLnBrk="1" latinLnBrk="0" hangingPunct="1">
        <a:defRPr kumimoji="1" sz="1950" kern="1200">
          <a:solidFill>
            <a:schemeClr val="tx1"/>
          </a:solidFill>
          <a:latin typeface="+mn-lt"/>
          <a:ea typeface="+mn-ea"/>
          <a:cs typeface="+mn-cs"/>
        </a:defRPr>
      </a:lvl3pPr>
      <a:lvl4pPr marL="1485854" algn="l" defTabSz="990570" rtl="0" eaLnBrk="1" latinLnBrk="0" hangingPunct="1">
        <a:defRPr kumimoji="1" sz="1950" kern="1200">
          <a:solidFill>
            <a:schemeClr val="tx1"/>
          </a:solidFill>
          <a:latin typeface="+mn-lt"/>
          <a:ea typeface="+mn-ea"/>
          <a:cs typeface="+mn-cs"/>
        </a:defRPr>
      </a:lvl4pPr>
      <a:lvl5pPr marL="1981139" algn="l" defTabSz="990570" rtl="0" eaLnBrk="1" latinLnBrk="0" hangingPunct="1">
        <a:defRPr kumimoji="1" sz="1950" kern="1200">
          <a:solidFill>
            <a:schemeClr val="tx1"/>
          </a:solidFill>
          <a:latin typeface="+mn-lt"/>
          <a:ea typeface="+mn-ea"/>
          <a:cs typeface="+mn-cs"/>
        </a:defRPr>
      </a:lvl5pPr>
      <a:lvl6pPr marL="2476424" algn="l" defTabSz="990570" rtl="0" eaLnBrk="1" latinLnBrk="0" hangingPunct="1">
        <a:defRPr kumimoji="1" sz="1950" kern="1200">
          <a:solidFill>
            <a:schemeClr val="tx1"/>
          </a:solidFill>
          <a:latin typeface="+mn-lt"/>
          <a:ea typeface="+mn-ea"/>
          <a:cs typeface="+mn-cs"/>
        </a:defRPr>
      </a:lvl6pPr>
      <a:lvl7pPr marL="2971709" algn="l" defTabSz="990570" rtl="0" eaLnBrk="1" latinLnBrk="0" hangingPunct="1">
        <a:defRPr kumimoji="1" sz="1950" kern="1200">
          <a:solidFill>
            <a:schemeClr val="tx1"/>
          </a:solidFill>
          <a:latin typeface="+mn-lt"/>
          <a:ea typeface="+mn-ea"/>
          <a:cs typeface="+mn-cs"/>
        </a:defRPr>
      </a:lvl7pPr>
      <a:lvl8pPr marL="3466993" algn="l" defTabSz="990570" rtl="0" eaLnBrk="1" latinLnBrk="0" hangingPunct="1">
        <a:defRPr kumimoji="1" sz="1950" kern="1200">
          <a:solidFill>
            <a:schemeClr val="tx1"/>
          </a:solidFill>
          <a:latin typeface="+mn-lt"/>
          <a:ea typeface="+mn-ea"/>
          <a:cs typeface="+mn-cs"/>
        </a:defRPr>
      </a:lvl8pPr>
      <a:lvl9pPr marL="3962278" algn="l" defTabSz="990570" rtl="0" eaLnBrk="1" latinLnBrk="0" hangingPunct="1">
        <a:defRPr kumimoji="1" sz="19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3E9F6384-56DD-4091-9436-BAECD6864A23}"/>
              </a:ext>
            </a:extLst>
          </p:cNvPr>
          <p:cNvSpPr txBox="1"/>
          <p:nvPr/>
        </p:nvSpPr>
        <p:spPr>
          <a:xfrm>
            <a:off x="46906" y="6321152"/>
            <a:ext cx="6737703" cy="502702"/>
          </a:xfrm>
          <a:prstGeom prst="rect">
            <a:avLst/>
          </a:prstGeom>
          <a:noFill/>
        </p:spPr>
        <p:txBody>
          <a:bodyPr wrap="square" rtlCol="0">
            <a:spAutoFit/>
          </a:bodyPr>
          <a:lstStyle/>
          <a:p>
            <a:pPr>
              <a:lnSpc>
                <a:spcPts val="1600"/>
              </a:lnSpc>
              <a:spcAft>
                <a:spcPts val="650"/>
              </a:spcAft>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当社は、</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「富山県建設業社会保険加入推進地域会議」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において採択された</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社会保険加入を進めるにあたって守るべき行動基準</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を遵守することを宣言します。</a:t>
            </a:r>
          </a:p>
        </p:txBody>
      </p:sp>
      <p:sp>
        <p:nvSpPr>
          <p:cNvPr id="3" name="テキスト ボックス 2">
            <a:extLst>
              <a:ext uri="{FF2B5EF4-FFF2-40B4-BE49-F238E27FC236}">
                <a16:creationId xmlns:a16="http://schemas.microsoft.com/office/drawing/2014/main" id="{393CF90D-8FCE-409E-B538-33E7B3ED9D23}"/>
              </a:ext>
            </a:extLst>
          </p:cNvPr>
          <p:cNvSpPr txBox="1"/>
          <p:nvPr/>
        </p:nvSpPr>
        <p:spPr>
          <a:xfrm>
            <a:off x="39368" y="9033238"/>
            <a:ext cx="6795737" cy="841256"/>
          </a:xfrm>
          <a:prstGeom prst="rect">
            <a:avLst/>
          </a:prstGeom>
          <a:noFill/>
          <a:ln w="19050">
            <a:solidFill>
              <a:schemeClr val="tx1"/>
            </a:solidFill>
          </a:ln>
        </p:spPr>
        <p:txBody>
          <a:bodyPr wrap="square" rtlCol="0">
            <a:spAutoFit/>
          </a:bodyPr>
          <a:lstStyle/>
          <a:p>
            <a:pPr>
              <a:spcAft>
                <a:spcPts val="650"/>
              </a:spcAft>
            </a:pPr>
            <a:r>
              <a:rPr lang="ja-JP" altLang="en-US" sz="1200" dirty="0">
                <a:latin typeface="ＭＳ ゴシック" panose="020B0609070205080204" pitchFamily="49" charset="-128"/>
                <a:ea typeface="ＭＳ ゴシック" panose="020B0609070205080204" pitchFamily="49" charset="-128"/>
              </a:rPr>
              <a:t>＜送付先・問い合わせ先＞</a:t>
            </a:r>
            <a:endParaRPr lang="en-US" altLang="ja-JP" sz="1200" dirty="0">
              <a:latin typeface="ＭＳ ゴシック" panose="020B0609070205080204" pitchFamily="49" charset="-128"/>
              <a:ea typeface="ＭＳ ゴシック" panose="020B0609070205080204" pitchFamily="49" charset="-128"/>
            </a:endParaRPr>
          </a:p>
          <a:p>
            <a:pPr>
              <a:spcAft>
                <a:spcPts val="650"/>
              </a:spcAft>
            </a:pPr>
            <a:r>
              <a:rPr lang="ja-JP" altLang="en-US" sz="1200" dirty="0">
                <a:latin typeface="ＭＳ ゴシック" panose="020B0609070205080204" pitchFamily="49" charset="-128"/>
                <a:ea typeface="ＭＳ ゴシック" panose="020B0609070205080204" pitchFamily="49" charset="-128"/>
              </a:rPr>
              <a:t> 富山県建設業社会保険加入推進地域会議 事務局（北陸地方整備局 建政部 計画・建設産業課）</a:t>
            </a:r>
            <a:endParaRPr lang="en-US" altLang="ja-JP" sz="1200" dirty="0">
              <a:latin typeface="ＭＳ ゴシック" panose="020B0609070205080204" pitchFamily="49" charset="-128"/>
              <a:ea typeface="ＭＳ ゴシック" panose="020B0609070205080204" pitchFamily="49" charset="-128"/>
            </a:endParaRPr>
          </a:p>
          <a:p>
            <a:r>
              <a:rPr lang="ja-JP" altLang="en-US" sz="1200"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300" b="1" u="sng" dirty="0">
                <a:latin typeface="ＭＳ ゴシック" panose="020B0609070205080204" pitchFamily="49" charset="-128"/>
                <a:ea typeface="ＭＳ ゴシック" panose="020B0609070205080204" pitchFamily="49" charset="-128"/>
              </a:rPr>
              <a:t>　</a:t>
            </a:r>
            <a:r>
              <a:rPr lang="en-US" altLang="ja-JP" sz="1300" b="1" u="sng" dirty="0">
                <a:latin typeface="メイリオ" panose="020B0604030504040204" pitchFamily="50" charset="-128"/>
                <a:ea typeface="メイリオ" panose="020B0604030504040204" pitchFamily="50" charset="-128"/>
                <a:cs typeface="メイリオ" panose="020B0604030504040204" pitchFamily="50" charset="-128"/>
              </a:rPr>
              <a:t>025-280-8746</a:t>
            </a:r>
            <a:r>
              <a:rPr lang="ja-JP" altLang="en-US" sz="1200" b="1" dirty="0">
                <a:latin typeface="ＭＳ ゴシック" panose="020B0609070205080204" pitchFamily="49" charset="-128"/>
                <a:ea typeface="ＭＳ ゴシック" panose="020B0609070205080204" pitchFamily="49" charset="-128"/>
              </a:rPr>
              <a:t>　</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TEL</a:t>
            </a:r>
            <a:r>
              <a:rPr lang="ja-JP" altLang="en-US" sz="1200" dirty="0">
                <a:latin typeface="ＭＳ ゴシック" panose="020B0609070205080204" pitchFamily="49" charset="-128"/>
                <a:ea typeface="ＭＳ ゴシック" panose="020B0609070205080204" pitchFamily="49"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025-370-6571</a:t>
            </a:r>
            <a:r>
              <a:rPr lang="en-US" altLang="ja-JP" sz="1200" dirty="0">
                <a:latin typeface="ＭＳ ゴシック" panose="020B0609070205080204" pitchFamily="49" charset="-128"/>
                <a:ea typeface="ＭＳ ゴシック" panose="020B0609070205080204" pitchFamily="49" charset="-128"/>
              </a:rPr>
              <a:t>【</a:t>
            </a:r>
            <a:r>
              <a:rPr lang="ja-JP" altLang="en-US" sz="1200" dirty="0">
                <a:latin typeface="ＭＳ ゴシック" panose="020B0609070205080204" pitchFamily="49" charset="-128"/>
                <a:ea typeface="ＭＳ ゴシック" panose="020B0609070205080204" pitchFamily="49" charset="-128"/>
              </a:rPr>
              <a:t>直通</a:t>
            </a:r>
            <a:r>
              <a:rPr lang="en-US" altLang="ja-JP" sz="1200" dirty="0">
                <a:latin typeface="ＭＳ ゴシック" panose="020B0609070205080204" pitchFamily="49" charset="-128"/>
                <a:ea typeface="ＭＳ ゴシック" panose="020B0609070205080204" pitchFamily="49" charset="-128"/>
              </a:rPr>
              <a:t>】</a:t>
            </a:r>
            <a:endParaRPr lang="ja-JP" altLang="en-US" sz="1200" dirty="0"/>
          </a:p>
        </p:txBody>
      </p:sp>
      <p:graphicFrame>
        <p:nvGraphicFramePr>
          <p:cNvPr id="9" name="表 8"/>
          <p:cNvGraphicFramePr>
            <a:graphicFrameLocks noGrp="1"/>
          </p:cNvGraphicFramePr>
          <p:nvPr>
            <p:extLst>
              <p:ext uri="{D42A27DB-BD31-4B8C-83A1-F6EECF244321}">
                <p14:modId xmlns:p14="http://schemas.microsoft.com/office/powerpoint/2010/main" val="1279254696"/>
              </p:ext>
            </p:extLst>
          </p:nvPr>
        </p:nvGraphicFramePr>
        <p:xfrm>
          <a:off x="44624" y="6823985"/>
          <a:ext cx="6737703" cy="2133600"/>
        </p:xfrm>
        <a:graphic>
          <a:graphicData uri="http://schemas.openxmlformats.org/drawingml/2006/table">
            <a:tbl>
              <a:tblPr firstRow="1" bandRow="1">
                <a:tableStyleId>{5C22544A-7EE6-4342-B048-85BDC9FD1C3A}</a:tableStyleId>
              </a:tblPr>
              <a:tblGrid>
                <a:gridCol w="933823">
                  <a:extLst>
                    <a:ext uri="{9D8B030D-6E8A-4147-A177-3AD203B41FA5}">
                      <a16:colId xmlns:a16="http://schemas.microsoft.com/office/drawing/2014/main" val="829022206"/>
                    </a:ext>
                  </a:extLst>
                </a:gridCol>
                <a:gridCol w="1584176">
                  <a:extLst>
                    <a:ext uri="{9D8B030D-6E8A-4147-A177-3AD203B41FA5}">
                      <a16:colId xmlns:a16="http://schemas.microsoft.com/office/drawing/2014/main" val="2117417846"/>
                    </a:ext>
                  </a:extLst>
                </a:gridCol>
                <a:gridCol w="4219704">
                  <a:extLst>
                    <a:ext uri="{9D8B030D-6E8A-4147-A177-3AD203B41FA5}">
                      <a16:colId xmlns:a16="http://schemas.microsoft.com/office/drawing/2014/main" val="2466367071"/>
                    </a:ext>
                  </a:extLst>
                </a:gridCol>
              </a:tblGrid>
              <a:tr h="268914">
                <a:tc gridSpan="3">
                  <a:txBody>
                    <a:bodyPr/>
                    <a:lstStyle/>
                    <a:p>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令和　　　年　　　月　　　日</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9935598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ホームページで公表します。↑</a:t>
                      </a:r>
                    </a:p>
                  </a:txBody>
                  <a:tcPr anchor="b">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会　社　名</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54706665"/>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代　表　者</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6659441"/>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所　在　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56816"/>
                  </a:ext>
                </a:extLst>
              </a:tr>
              <a:tr h="244467">
                <a:tc rowSpan="3">
                  <a:txBody>
                    <a:bodyPr/>
                    <a:lstStyle/>
                    <a:p>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↓ポスター等の発送に使用します</a:t>
                      </a:r>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郵便番号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49957823"/>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電話番号</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0583232"/>
                  </a:ext>
                </a:extLst>
              </a:tr>
              <a:tr h="244467">
                <a:tc vMerge="1">
                  <a:txBody>
                    <a:bodyPr/>
                    <a:lstStyle/>
                    <a:p>
                      <a:endParaRPr kumimoji="1" lang="ja-JP" altLang="en-US" sz="1600" dirty="0"/>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メールアドレス</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82843773"/>
                  </a:ext>
                </a:extLst>
              </a:tr>
            </a:tbl>
          </a:graphicData>
        </a:graphic>
      </p:graphicFrame>
      <p:sp>
        <p:nvSpPr>
          <p:cNvPr id="14" name="正方形/長方形 13"/>
          <p:cNvSpPr/>
          <p:nvPr/>
        </p:nvSpPr>
        <p:spPr>
          <a:xfrm>
            <a:off x="9000" y="0"/>
            <a:ext cx="6840000" cy="473985"/>
          </a:xfrm>
          <a:prstGeom prst="rect">
            <a:avLst/>
          </a:prstGeom>
          <a:ln/>
        </p:spPr>
        <p:style>
          <a:lnRef idx="0">
            <a:schemeClr val="accent1"/>
          </a:lnRef>
          <a:fillRef idx="3">
            <a:schemeClr val="accent1"/>
          </a:fillRef>
          <a:effectRef idx="3">
            <a:schemeClr val="accent1"/>
          </a:effectRef>
          <a:fontRef idx="minor">
            <a:schemeClr val="lt1"/>
          </a:fontRef>
        </p:style>
        <p:txBody>
          <a:bodyPr tIns="180000" bIns="36000" rtlCol="0" anchor="ctr"/>
          <a:lstStyle/>
          <a:p>
            <a:pPr algn="ctr"/>
            <a:r>
              <a:rPr kumimoji="1" lang="ja-JP" altLang="en-US" sz="2200" b="1" dirty="0">
                <a:latin typeface="メイリオ" panose="020B0604030504040204" pitchFamily="50" charset="-128"/>
                <a:ea typeface="メイリオ" panose="020B0604030504040204" pitchFamily="50" charset="-128"/>
                <a:cs typeface="メイリオ" panose="020B0604030504040204" pitchFamily="50" charset="-128"/>
              </a:rPr>
              <a:t>「社会保険加入を進めるにあたっての行動基準」</a:t>
            </a:r>
          </a:p>
        </p:txBody>
      </p:sp>
      <p:sp>
        <p:nvSpPr>
          <p:cNvPr id="15" name="正方形/長方形 14"/>
          <p:cNvSpPr/>
          <p:nvPr/>
        </p:nvSpPr>
        <p:spPr>
          <a:xfrm>
            <a:off x="258855" y="632520"/>
            <a:ext cx="6300000" cy="255624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marL="342900" indent="-342900">
              <a:lnSpc>
                <a:spcPts val="1700"/>
              </a:lnSpc>
              <a:buAutoNum type="arabicDbPeriod"/>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工事を受注する際には施工に携わる作業員に係る法定福利費を適切に考慮し、ダンピング受注をしないこと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２．　下請企業を選定する際には、法令上求められる適切な保険に加入していることを</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３．　施工する現場に携わる下請企業に対し、作業員を法令上求められる適切な保険に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加入させることを求め、作業員が適切な保険に加入していることを確認すること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４．　下請企業に対し、社会保険関係法令に関する正しい知識の普及に努め、下請指導</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ガイドラインに基づいた指導を行うこと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５．　下請企業に対し、法定福利費を内訳明示した見積書の活用を促し、法定福利費相</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正方形/長方形 15"/>
          <p:cNvSpPr/>
          <p:nvPr/>
        </p:nvSpPr>
        <p:spPr>
          <a:xfrm>
            <a:off x="258855" y="3305383"/>
            <a:ext cx="6300000" cy="2943761"/>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288000" rIns="144000" rtlCol="0" anchor="t" anchorCtr="0"/>
          <a:lstStyle/>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６．　工事を受注する際には必要な法定福利費の額を適切に積算して法定福利費を内訳</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明示した見積書を提出し、ダンピング受注をしないこと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７．　労働者である社員と請負関係にある者を明確に区分し、雇用する社員については、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法令に従って必要な保険に加入させること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８．　（再下請に出す場合）下請企業を選定する際には、法令上求められる適切な保険</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に加入していることを確認すること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９．　（再下請に出す場合）下請企業に対し、作業員を法令上求められる適切な保険に</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加入させることを求めること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１０．（再下請に出す場合）下請企業に対し、社会保険関係法令に関する正しい知識の　</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普及に努め、下請指導ガイドラインに基づいた指導を行うこと</a:t>
            </a: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１１．（再下請に出す場合）下請企業に対し、法定福利費を内訳明示した見積書の活用</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nSpc>
                <a:spcPts val="1700"/>
              </a:lnSpc>
            </a:pP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を促し、法定福利費相当額を適切に見込んだ金額で契約すること</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8"/>
          <p:cNvSpPr/>
          <p:nvPr/>
        </p:nvSpPr>
        <p:spPr>
          <a:xfrm>
            <a:off x="95865" y="560512"/>
            <a:ext cx="1296000" cy="324000"/>
          </a:xfrm>
          <a:prstGeom prst="round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元請企業</a:t>
            </a:r>
            <a:endPar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9"/>
          <p:cNvSpPr/>
          <p:nvPr/>
        </p:nvSpPr>
        <p:spPr>
          <a:xfrm>
            <a:off x="108000" y="3224808"/>
            <a:ext cx="1296000" cy="324000"/>
          </a:xfrm>
          <a:prstGeom prst="roundRect">
            <a:avLst/>
          </a:prstGeom>
          <a:solidFill>
            <a:schemeClr val="bg1"/>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0" bIns="0" rtlCol="0" anchor="ctr"/>
          <a:lstStyle/>
          <a:p>
            <a:pPr algn="ctr"/>
            <a:r>
              <a:rPr kumimoji="1"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下請企業</a:t>
            </a:r>
          </a:p>
        </p:txBody>
      </p:sp>
    </p:spTree>
    <p:extLst>
      <p:ext uri="{BB962C8B-B14F-4D97-AF65-F5344CB8AC3E}">
        <p14:creationId xmlns:p14="http://schemas.microsoft.com/office/powerpoint/2010/main" val="2729106926"/>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701</TotalTime>
  <Words>67</Words>
  <Application>Microsoft Office PowerPoint</Application>
  <PresentationFormat>A4 210 x 297 mm</PresentationFormat>
  <Paragraphs>38</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ＭＳ ゴシック</vt:lpstr>
      <vt:lpstr>メイリオ</vt:lpstr>
      <vt:lpstr>Arial</vt:lpstr>
      <vt:lpstr>Calibri</vt:lpstr>
      <vt:lpstr>Blank</vt:lpstr>
      <vt:lpstr>PowerPoint プレゼンテーション</vt:lpstr>
    </vt:vector>
  </TitlesOfParts>
  <Company>国土交通省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建設産業第一課長</dc:creator>
  <cp:lastModifiedBy>伊藤 肇</cp:lastModifiedBy>
  <cp:revision>45</cp:revision>
  <cp:lastPrinted>2018-02-14T01:21:23Z</cp:lastPrinted>
  <dcterms:created xsi:type="dcterms:W3CDTF">2017-10-12T00:53:27Z</dcterms:created>
  <dcterms:modified xsi:type="dcterms:W3CDTF">2020-01-09T04:07:04Z</dcterms:modified>
</cp:coreProperties>
</file>